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758e732b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758e732b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758e72b2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758e72b2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первые два слоя образуют свертки с ядром 3х3. Это приближенно заменяет свертку фильтра с ядром 5х5: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758e732b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758e732b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первые два слоя образуют свертки с ядром 3х3. Это приближенно заменяет свертку фильтра с ядром 5х5: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758e732b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758e732b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первые два слоя образуют свертки с ядром 3х3. Это приближенно заменяет свертку фильтра с ядром 5х5: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758e732b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758e732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758e732b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758e732b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758e72b2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758e72b2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758e732b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758e732b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3758e732b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3758e732b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758e732b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3758e732b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758e72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758e72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758e732b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758e732b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758e732b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758e732b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758e732b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758e732b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есть картинка тензор h x w x c , у нас есть n таких тензоров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считаем среднее и variance по каждому каналу среди всех картинок и нормализуем этот канал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758e72b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758e72b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есть картинка тензор h x w x c , у нас есть n таких тензоров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считаем среднее и variance по каждому каналу среди всех картинок и нормализуем этот канал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758e732b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758e732b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есть картинка тензор h x w x c , у нас есть n таких тензоров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считаем среднее и variance по каждому каналу среди всех картинок и нормализуем этот канал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758e732b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758e732b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есть картинка тензор h x w x c , у нас есть n таких тензоров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считаем среднее и variance по каждому каналу среди всех картинок и нормализуем этот канал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758e72b2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758e72b2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758e72b2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758e72b2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758e732b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758e732b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758e732b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758e732b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758e72b22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758e72b22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758e732b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758e732b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758e732b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3758e732b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758e732b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758e732b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758e72b2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758e72b2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758e72b2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3758e72b2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758e72b22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758e72b22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758e72b2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3758e72b2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758e732b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3758e732b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758e72b2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3758e72b2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758e732b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758e732b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758e72b22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758e72b22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758e72b2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3758e72b2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758e732b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3758e732b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3758e732b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3758e732b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758e732b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3758e732b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758e732b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3758e732b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758e72b2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3758e72b2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758e732b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3758e732b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758e72b22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3758e72b2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3758e72b2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3758e72b2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758e72b22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758e72b22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758e72b22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758e72b22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d448059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1d448059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758e72b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758e72b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758e72b2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758e72b2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758e72b22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758e72b22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758e732b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758e732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227 x 227 inputs 5 Convolutional layers Max pooling 3 fully-connected layers ReLU nonlinearities Used “Local response normalization”; Not used anymore Trained on two GTX 580 GPUs – only 3GB of memory each! Model split over two GPUs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50k ситирований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oloclub.github.io/cnn-explainer/" TargetMode="External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youtube.com/watch?v=XaZIlVrIO-Q&amp;t=3282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cv and 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architecture ideas and segmentation</a:t>
            </a:r>
            <a:r>
              <a:rPr lang="ru" sz="2200"/>
              <a:t> </a:t>
            </a:r>
            <a:endParaRPr sz="2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Владимир Глазачев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cv в rosebud.ai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75" y="1095325"/>
            <a:ext cx="854297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VGG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прошлый раз кратко обсудили - какой нужен размер свертки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AlexNet свертки 11x11, 5x5, 3x3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75" y="2089750"/>
            <a:ext cx="4135950" cy="273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VGG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прошлый раз кратко обсудили - какой нужен размер свертки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AlexNet свертки 11x11, 5x5, 3x3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75" y="2089750"/>
            <a:ext cx="4135950" cy="27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5426025" y="2384800"/>
            <a:ext cx="37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свертке 5x5 25 параметров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2 свертках 3x3 - 18 параметров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VGG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прошлый раз кратко обсудили - какой нужен размер свертки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AlexNet свертки 11x11, 5x5, 3x3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75" y="2089750"/>
            <a:ext cx="4135950" cy="27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426025" y="2384800"/>
            <a:ext cx="3730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свертке 5x5 25 параметров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2 свертках 3x3 - 18 параметров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работает как регуляризация, качество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теряем, большие свертки почти не используются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VGG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239675" cy="37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5118575" y="822625"/>
            <a:ext cx="1495800" cy="5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675" y="1678625"/>
            <a:ext cx="5391427" cy="239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49575" y="1088525"/>
            <a:ext cx="1495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VGG</a:t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5118575" y="822625"/>
            <a:ext cx="1495800" cy="5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149575" y="1088525"/>
            <a:ext cx="1495800" cy="5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5" y="1017725"/>
            <a:ext cx="8520602" cy="376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GoogLeNet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избавиться от dense слоев в конце - большинство параметров все еще там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Global Average Pooling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25" y="2365550"/>
            <a:ext cx="3096926" cy="22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GoogLeNet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избавиться от dense слоев в конце - большинство параметров все еще там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Global Average Pooling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25" y="2365550"/>
            <a:ext cx="3096926" cy="22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325" y="2771175"/>
            <a:ext cx="4903726" cy="16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GoogLeNet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избавиться от dense слоев в конце - большинство параметров все еще там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Global Average Pooling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25" y="2365550"/>
            <a:ext cx="3096926" cy="22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325" y="2771175"/>
            <a:ext cx="4903726" cy="16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/>
          <p:nvPr/>
        </p:nvSpPr>
        <p:spPr>
          <a:xfrm>
            <a:off x="7578150" y="3390225"/>
            <a:ext cx="207725" cy="373925"/>
          </a:xfrm>
          <a:custGeom>
            <a:rect b="b" l="l" r="r" t="t"/>
            <a:pathLst>
              <a:path extrusionOk="0" h="14957" w="8309">
                <a:moveTo>
                  <a:pt x="8309" y="0"/>
                </a:moveTo>
                <a:cubicBezTo>
                  <a:pt x="5757" y="5100"/>
                  <a:pt x="4033" y="10924"/>
                  <a:pt x="0" y="14957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Google Shape;181;p30"/>
          <p:cNvSpPr/>
          <p:nvPr/>
        </p:nvSpPr>
        <p:spPr>
          <a:xfrm>
            <a:off x="7337175" y="3514875"/>
            <a:ext cx="631500" cy="74775"/>
          </a:xfrm>
          <a:custGeom>
            <a:rect b="b" l="l" r="r" t="t"/>
            <a:pathLst>
              <a:path extrusionOk="0" h="2991" w="25260">
                <a:moveTo>
                  <a:pt x="0" y="0"/>
                </a:moveTo>
                <a:cubicBezTo>
                  <a:pt x="8479" y="0"/>
                  <a:pt x="16946" y="1329"/>
                  <a:pt x="25260" y="299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GoogLeNet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избавиться от dense слоев в конце - большинство параметров все еще там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Global Average Pooling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25" y="2365550"/>
            <a:ext cx="3096926" cy="22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325" y="2771175"/>
            <a:ext cx="4903726" cy="16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/>
          <p:nvPr/>
        </p:nvSpPr>
        <p:spPr>
          <a:xfrm>
            <a:off x="7578150" y="3390225"/>
            <a:ext cx="207725" cy="373925"/>
          </a:xfrm>
          <a:custGeom>
            <a:rect b="b" l="l" r="r" t="t"/>
            <a:pathLst>
              <a:path extrusionOk="0" h="14957" w="8309">
                <a:moveTo>
                  <a:pt x="8309" y="0"/>
                </a:moveTo>
                <a:cubicBezTo>
                  <a:pt x="5757" y="5100"/>
                  <a:pt x="4033" y="10924"/>
                  <a:pt x="0" y="14957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Google Shape;191;p31"/>
          <p:cNvSpPr/>
          <p:nvPr/>
        </p:nvSpPr>
        <p:spPr>
          <a:xfrm>
            <a:off x="7337175" y="3514875"/>
            <a:ext cx="631500" cy="74775"/>
          </a:xfrm>
          <a:custGeom>
            <a:rect b="b" l="l" r="r" t="t"/>
            <a:pathLst>
              <a:path extrusionOk="0" h="2991" w="25260">
                <a:moveTo>
                  <a:pt x="0" y="0"/>
                </a:moveTo>
                <a:cubicBezTo>
                  <a:pt x="8479" y="0"/>
                  <a:pt x="16946" y="1329"/>
                  <a:pt x="25260" y="299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Google Shape;192;p31"/>
          <p:cNvSpPr/>
          <p:nvPr/>
        </p:nvSpPr>
        <p:spPr>
          <a:xfrm>
            <a:off x="7295600" y="3390263"/>
            <a:ext cx="631500" cy="3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AvgPool</a:t>
            </a:r>
            <a:endParaRPr sz="800"/>
          </a:p>
        </p:txBody>
      </p:sp>
      <p:sp>
        <p:nvSpPr>
          <p:cNvPr id="193" name="Google Shape;193;p31"/>
          <p:cNvSpPr txBox="1"/>
          <p:nvPr/>
        </p:nvSpPr>
        <p:spPr>
          <a:xfrm>
            <a:off x="4661550" y="4545225"/>
            <a:ext cx="449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S4 -&gt; avgpool -&gt; вектор размера 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Соединяпем его с выходом dense слоем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Компоненты Conv Network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0" y="1217975"/>
            <a:ext cx="7563500" cy="33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4489600" y="3118000"/>
            <a:ext cx="2368500" cy="14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GoogLeNet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Глубокие модели плохо обучаются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Почему? Насыщение (затухание) градиентов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926" y="41550"/>
            <a:ext cx="21450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GoogLeNet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75" y="1058550"/>
            <a:ext cx="8196726" cy="36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BatchNorm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4956600" cy="3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Где то тут появился батчнорм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Доп головы не нужны, можем обучать глубокие сети (10+ слоев) особо не думая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550" y="510151"/>
            <a:ext cx="3337150" cy="3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BatchNorm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152475"/>
            <a:ext cx="4956600" cy="3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Где то тут появился батчнорм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Доп головы не нужны, можем обучать глубокие сети (10+ слоев) особо не думая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Почему работает? Пространство становится более гладким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550" y="510151"/>
            <a:ext cx="3337150" cy="3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BatchNorm</a:t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311700" y="1152475"/>
            <a:ext cx="4956600" cy="3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Где то тут появился батчнорм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Доп головы не нужны, можем обучать глубокие сети (10+ слоев) особо не думая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Почему работает? Пространство становится более гладким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internal covariate shift , но никто не знает что это такое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550" y="510151"/>
            <a:ext cx="3337150" cy="3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BatchNorm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4956600" cy="3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Где то тут появился батчнорм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Доп головы не нужны, можем обучать глубокие сети (10+ слоев) особо не думая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Почему работает? Пространство становится более гладким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internal covariate shift , но никто не знает что это такое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математически - nn - функция, f(x) ; Липшицева константа меньше </a:t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550" y="510151"/>
            <a:ext cx="3337150" cy="37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1х1 конволюции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глубоких сетей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626" y="1017725"/>
            <a:ext cx="4249874" cy="35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глубоких сетей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00" y="1452650"/>
            <a:ext cx="8177275" cy="28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глубоких сетей</a:t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00" y="1452650"/>
            <a:ext cx="8177275" cy="28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/>
        </p:nvSpPr>
        <p:spPr>
          <a:xfrm>
            <a:off x="681375" y="4470450"/>
            <a:ext cx="47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Большая сеть имеет маленькую своей подсетью, так что проблема не в архитектуре а в обучении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Layer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25" y="954825"/>
            <a:ext cx="7367475" cy="39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789475" y="996800"/>
            <a:ext cx="3054300" cy="4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ResNet 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975" y="1087025"/>
            <a:ext cx="665507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2"/>
          <p:cNvSpPr/>
          <p:nvPr/>
        </p:nvSpPr>
        <p:spPr>
          <a:xfrm>
            <a:off x="3897100" y="2193675"/>
            <a:ext cx="1986000" cy="14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2"/>
          <p:cNvSpPr/>
          <p:nvPr/>
        </p:nvSpPr>
        <p:spPr>
          <a:xfrm>
            <a:off x="5791625" y="2276775"/>
            <a:ext cx="955500" cy="4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/>
          <p:nvPr/>
        </p:nvSpPr>
        <p:spPr>
          <a:xfrm>
            <a:off x="5791625" y="3044075"/>
            <a:ext cx="955500" cy="4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/>
          <p:nvPr/>
        </p:nvSpPr>
        <p:spPr>
          <a:xfrm>
            <a:off x="8382325" y="2980425"/>
            <a:ext cx="678600" cy="4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ResNet </a:t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50" y="1017725"/>
            <a:ext cx="827205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Конец ImageNet</a:t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50" y="970700"/>
            <a:ext cx="83873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 чему это все пришло</a:t>
            </a:r>
            <a:endParaRPr/>
          </a:p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делаем качество выше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делаем скорость выше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количество параметров меньше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воюем во все стороны сразу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еще подмножество задач про микро модели, когда хочется засунуть в embed устройство или старый телефон (в новый телефон влезет много что)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современном встроенном на iphone чипе вы можете делать тоже самое что на довольно мощной карте, порядка 1080 ; т.е. хороший реалтайм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Аугментации</a:t>
            </a:r>
            <a:endParaRPr/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75" y="962400"/>
            <a:ext cx="77632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TestTime аугментации</a:t>
            </a:r>
            <a:endParaRPr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5" y="1361250"/>
            <a:ext cx="8213100" cy="29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7"/>
          <p:cNvSpPr txBox="1"/>
          <p:nvPr/>
        </p:nvSpPr>
        <p:spPr>
          <a:xfrm>
            <a:off x="872475" y="4370725"/>
            <a:ext cx="61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еще кот так что можно аггрегировать, всегда (когда имеет смысл) может улучшить результат, но дорого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нужна ли нам классификация?</a:t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Классификация даст ответ на вопрос есть ли что то на картинке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Какие бизнес задачи мы через это можем решить?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нужна ли нам классификация?</a:t>
            </a:r>
            <a:endParaRPr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311700" y="1152475"/>
            <a:ext cx="8520600" cy="3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Какие задачи есть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self driving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распознать окружение и разметку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распознать людей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понять собственную ориентацию в пространстве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…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medical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найти аномалию на рентгене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посчитать какие нибудь клетки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подсветить опухоли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manufacturing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найти аномалию 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складская навигация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robotics на конвейерах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security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идентификация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retail автоматические магазины без продавцов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agro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поля размечать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предсказывать урожайность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искать аномалии и проблемы, болезни, жуков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fun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фильтр в инстаграме сделать</a:t>
            </a:r>
            <a:endParaRPr/>
          </a:p>
          <a:p>
            <a:pPr indent="-28416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ru"/>
              <a:t>лицо натянуть на дипфейк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… - мало где тут задача является классификацией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и сегментация</a:t>
            </a: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250" y="10953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Детекция и сегментация</a:t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250" y="109532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/>
          <p:nvPr/>
        </p:nvSpPr>
        <p:spPr>
          <a:xfrm>
            <a:off x="4861000" y="4561850"/>
            <a:ext cx="41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зачем детекция если умеем сегментацию?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Layer</a:t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789475" y="996800"/>
            <a:ext cx="3054300" cy="47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00" y="940975"/>
            <a:ext cx="7255851" cy="40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170625" y="1947225"/>
            <a:ext cx="5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853275" y="1204125"/>
            <a:ext cx="27273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задачи</a:t>
            </a: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3" y="1868125"/>
            <a:ext cx="8077576" cy="239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3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3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3"/>
          <p:cNvSpPr/>
          <p:nvPr/>
        </p:nvSpPr>
        <p:spPr>
          <a:xfrm>
            <a:off x="5766700" y="2662968"/>
            <a:ext cx="905725" cy="253625"/>
          </a:xfrm>
          <a:custGeom>
            <a:rect b="b" l="l" r="r" t="t"/>
            <a:pathLst>
              <a:path extrusionOk="0" h="10145" w="36229">
                <a:moveTo>
                  <a:pt x="0" y="9812"/>
                </a:moveTo>
                <a:cubicBezTo>
                  <a:pt x="10301" y="4662"/>
                  <a:pt x="22789" y="6429"/>
                  <a:pt x="34235" y="5159"/>
                </a:cubicBezTo>
                <a:cubicBezTo>
                  <a:pt x="35077" y="5066"/>
                  <a:pt x="36496" y="5426"/>
                  <a:pt x="35897" y="4827"/>
                </a:cubicBezTo>
                <a:cubicBezTo>
                  <a:pt x="34214" y="3145"/>
                  <a:pt x="31808" y="2339"/>
                  <a:pt x="29581" y="1503"/>
                </a:cubicBezTo>
                <a:cubicBezTo>
                  <a:pt x="28791" y="1207"/>
                  <a:pt x="26580" y="0"/>
                  <a:pt x="27255" y="506"/>
                </a:cubicBezTo>
                <a:cubicBezTo>
                  <a:pt x="30130" y="2664"/>
                  <a:pt x="36229" y="2893"/>
                  <a:pt x="36229" y="6488"/>
                </a:cubicBezTo>
                <a:cubicBezTo>
                  <a:pt x="36229" y="8135"/>
                  <a:pt x="33934" y="8859"/>
                  <a:pt x="32905" y="101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" name="Google Shape;341;p53"/>
          <p:cNvSpPr txBox="1"/>
          <p:nvPr/>
        </p:nvSpPr>
        <p:spPr>
          <a:xfrm>
            <a:off x="6672425" y="2589688"/>
            <a:ext cx="21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4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4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1610379" y="2467875"/>
            <a:ext cx="342075" cy="676125"/>
          </a:xfrm>
          <a:custGeom>
            <a:rect b="b" l="l" r="r" t="t"/>
            <a:pathLst>
              <a:path extrusionOk="0" h="27045" w="13683">
                <a:moveTo>
                  <a:pt x="1728" y="7313"/>
                </a:moveTo>
                <a:cubicBezTo>
                  <a:pt x="3198" y="11729"/>
                  <a:pt x="2524" y="16757"/>
                  <a:pt x="1395" y="21272"/>
                </a:cubicBezTo>
                <a:cubicBezTo>
                  <a:pt x="935" y="23112"/>
                  <a:pt x="-967" y="26076"/>
                  <a:pt x="730" y="26923"/>
                </a:cubicBezTo>
                <a:cubicBezTo>
                  <a:pt x="1706" y="27411"/>
                  <a:pt x="2652" y="25807"/>
                  <a:pt x="3722" y="25593"/>
                </a:cubicBezTo>
                <a:cubicBezTo>
                  <a:pt x="6889" y="24959"/>
                  <a:pt x="11808" y="25043"/>
                  <a:pt x="12696" y="21937"/>
                </a:cubicBezTo>
                <a:cubicBezTo>
                  <a:pt x="14127" y="16930"/>
                  <a:pt x="12696" y="11522"/>
                  <a:pt x="12696" y="6315"/>
                </a:cubicBezTo>
                <a:cubicBezTo>
                  <a:pt x="12696" y="4210"/>
                  <a:pt x="14801" y="0"/>
                  <a:pt x="12696" y="0"/>
                </a:cubicBezTo>
                <a:cubicBezTo>
                  <a:pt x="8663" y="0"/>
                  <a:pt x="5909" y="4461"/>
                  <a:pt x="3057" y="731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" name="Google Shape;351;p54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" name="Google Shape;352;p54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Google Shape;353;p54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Google Shape;354;p54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Google Shape;355;p54"/>
          <p:cNvSpPr/>
          <p:nvPr/>
        </p:nvSpPr>
        <p:spPr>
          <a:xfrm>
            <a:off x="1786525" y="1613123"/>
            <a:ext cx="4802800" cy="854750"/>
          </a:xfrm>
          <a:custGeom>
            <a:rect b="b" l="l" r="r" t="t"/>
            <a:pathLst>
              <a:path extrusionOk="0" h="34190" w="192112">
                <a:moveTo>
                  <a:pt x="0" y="34190"/>
                </a:moveTo>
                <a:cubicBezTo>
                  <a:pt x="4073" y="22985"/>
                  <a:pt x="17587" y="17585"/>
                  <a:pt x="28251" y="12254"/>
                </a:cubicBezTo>
                <a:cubicBezTo>
                  <a:pt x="61549" y="-4393"/>
                  <a:pt x="102598" y="-500"/>
                  <a:pt x="139597" y="3612"/>
                </a:cubicBezTo>
                <a:cubicBezTo>
                  <a:pt x="149338" y="4695"/>
                  <a:pt x="159749" y="4545"/>
                  <a:pt x="168514" y="8930"/>
                </a:cubicBezTo>
                <a:cubicBezTo>
                  <a:pt x="174807" y="12078"/>
                  <a:pt x="180274" y="16660"/>
                  <a:pt x="186129" y="20563"/>
                </a:cubicBezTo>
                <a:cubicBezTo>
                  <a:pt x="187770" y="21657"/>
                  <a:pt x="189243" y="22986"/>
                  <a:pt x="190783" y="24219"/>
                </a:cubicBezTo>
                <a:cubicBezTo>
                  <a:pt x="191337" y="24662"/>
                  <a:pt x="192112" y="21848"/>
                  <a:pt x="192112" y="22557"/>
                </a:cubicBezTo>
                <a:cubicBezTo>
                  <a:pt x="192112" y="24830"/>
                  <a:pt x="189615" y="26823"/>
                  <a:pt x="187459" y="275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5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5"/>
          <p:cNvSpPr/>
          <p:nvPr/>
        </p:nvSpPr>
        <p:spPr>
          <a:xfrm>
            <a:off x="1610379" y="2467875"/>
            <a:ext cx="342075" cy="676125"/>
          </a:xfrm>
          <a:custGeom>
            <a:rect b="b" l="l" r="r" t="t"/>
            <a:pathLst>
              <a:path extrusionOk="0" h="27045" w="13683">
                <a:moveTo>
                  <a:pt x="1728" y="7313"/>
                </a:moveTo>
                <a:cubicBezTo>
                  <a:pt x="3198" y="11729"/>
                  <a:pt x="2524" y="16757"/>
                  <a:pt x="1395" y="21272"/>
                </a:cubicBezTo>
                <a:cubicBezTo>
                  <a:pt x="935" y="23112"/>
                  <a:pt x="-967" y="26076"/>
                  <a:pt x="730" y="26923"/>
                </a:cubicBezTo>
                <a:cubicBezTo>
                  <a:pt x="1706" y="27411"/>
                  <a:pt x="2652" y="25807"/>
                  <a:pt x="3722" y="25593"/>
                </a:cubicBezTo>
                <a:cubicBezTo>
                  <a:pt x="6889" y="24959"/>
                  <a:pt x="11808" y="25043"/>
                  <a:pt x="12696" y="21937"/>
                </a:cubicBezTo>
                <a:cubicBezTo>
                  <a:pt x="14127" y="16930"/>
                  <a:pt x="12696" y="11522"/>
                  <a:pt x="12696" y="6315"/>
                </a:cubicBezTo>
                <a:cubicBezTo>
                  <a:pt x="12696" y="4210"/>
                  <a:pt x="14801" y="0"/>
                  <a:pt x="12696" y="0"/>
                </a:cubicBezTo>
                <a:cubicBezTo>
                  <a:pt x="8663" y="0"/>
                  <a:pt x="5909" y="4461"/>
                  <a:pt x="3057" y="731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5" name="Google Shape;365;p55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6" name="Google Shape;366;p55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Google Shape;367;p55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Google Shape;368;p55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9" name="Google Shape;369;p55"/>
          <p:cNvSpPr/>
          <p:nvPr/>
        </p:nvSpPr>
        <p:spPr>
          <a:xfrm>
            <a:off x="1786525" y="1613123"/>
            <a:ext cx="4802800" cy="854750"/>
          </a:xfrm>
          <a:custGeom>
            <a:rect b="b" l="l" r="r" t="t"/>
            <a:pathLst>
              <a:path extrusionOk="0" h="34190" w="192112">
                <a:moveTo>
                  <a:pt x="0" y="34190"/>
                </a:moveTo>
                <a:cubicBezTo>
                  <a:pt x="4073" y="22985"/>
                  <a:pt x="17587" y="17585"/>
                  <a:pt x="28251" y="12254"/>
                </a:cubicBezTo>
                <a:cubicBezTo>
                  <a:pt x="61549" y="-4393"/>
                  <a:pt x="102598" y="-500"/>
                  <a:pt x="139597" y="3612"/>
                </a:cubicBezTo>
                <a:cubicBezTo>
                  <a:pt x="149338" y="4695"/>
                  <a:pt x="159749" y="4545"/>
                  <a:pt x="168514" y="8930"/>
                </a:cubicBezTo>
                <a:cubicBezTo>
                  <a:pt x="174807" y="12078"/>
                  <a:pt x="180274" y="16660"/>
                  <a:pt x="186129" y="20563"/>
                </a:cubicBezTo>
                <a:cubicBezTo>
                  <a:pt x="187770" y="21657"/>
                  <a:pt x="189243" y="22986"/>
                  <a:pt x="190783" y="24219"/>
                </a:cubicBezTo>
                <a:cubicBezTo>
                  <a:pt x="191337" y="24662"/>
                  <a:pt x="192112" y="21848"/>
                  <a:pt x="192112" y="22557"/>
                </a:cubicBezTo>
                <a:cubicBezTo>
                  <a:pt x="192112" y="24830"/>
                  <a:pt x="189615" y="26823"/>
                  <a:pt x="187459" y="275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0" name="Google Shape;370;p55"/>
          <p:cNvSpPr/>
          <p:nvPr/>
        </p:nvSpPr>
        <p:spPr>
          <a:xfrm>
            <a:off x="2343250" y="2544737"/>
            <a:ext cx="332000" cy="618100"/>
          </a:xfrm>
          <a:custGeom>
            <a:rect b="b" l="l" r="r" t="t"/>
            <a:pathLst>
              <a:path extrusionOk="0" h="24724" w="13280">
                <a:moveTo>
                  <a:pt x="0" y="8227"/>
                </a:moveTo>
                <a:cubicBezTo>
                  <a:pt x="1041" y="11874"/>
                  <a:pt x="1329" y="15735"/>
                  <a:pt x="1329" y="19528"/>
                </a:cubicBezTo>
                <a:cubicBezTo>
                  <a:pt x="1329" y="21190"/>
                  <a:pt x="-53" y="23591"/>
                  <a:pt x="1329" y="24513"/>
                </a:cubicBezTo>
                <a:cubicBezTo>
                  <a:pt x="2531" y="25314"/>
                  <a:pt x="3858" y="23090"/>
                  <a:pt x="4985" y="22187"/>
                </a:cubicBezTo>
                <a:cubicBezTo>
                  <a:pt x="7338" y="20303"/>
                  <a:pt x="11345" y="19728"/>
                  <a:pt x="12298" y="16869"/>
                </a:cubicBezTo>
                <a:cubicBezTo>
                  <a:pt x="13561" y="13079"/>
                  <a:pt x="12962" y="8898"/>
                  <a:pt x="12962" y="4903"/>
                </a:cubicBezTo>
                <a:cubicBezTo>
                  <a:pt x="12962" y="3458"/>
                  <a:pt x="13832" y="1384"/>
                  <a:pt x="12630" y="582"/>
                </a:cubicBezTo>
                <a:cubicBezTo>
                  <a:pt x="8897" y="-1908"/>
                  <a:pt x="4502" y="4722"/>
                  <a:pt x="1329" y="7895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Google Shape;371;p55"/>
          <p:cNvSpPr/>
          <p:nvPr/>
        </p:nvSpPr>
        <p:spPr>
          <a:xfrm>
            <a:off x="2575900" y="2732002"/>
            <a:ext cx="5233125" cy="1406250"/>
          </a:xfrm>
          <a:custGeom>
            <a:rect b="b" l="l" r="r" t="t"/>
            <a:pathLst>
              <a:path extrusionOk="0" h="56250" w="209325">
                <a:moveTo>
                  <a:pt x="0" y="15693"/>
                </a:moveTo>
                <a:cubicBezTo>
                  <a:pt x="0" y="21540"/>
                  <a:pt x="3950" y="27076"/>
                  <a:pt x="7977" y="31315"/>
                </a:cubicBezTo>
                <a:cubicBezTo>
                  <a:pt x="24896" y="49124"/>
                  <a:pt x="52965" y="57948"/>
                  <a:pt x="77444" y="55910"/>
                </a:cubicBezTo>
                <a:cubicBezTo>
                  <a:pt x="92494" y="54657"/>
                  <a:pt x="106904" y="48533"/>
                  <a:pt x="120652" y="42283"/>
                </a:cubicBezTo>
                <a:cubicBezTo>
                  <a:pt x="140266" y="33367"/>
                  <a:pt x="161046" y="26989"/>
                  <a:pt x="180147" y="17022"/>
                </a:cubicBezTo>
                <a:cubicBezTo>
                  <a:pt x="186826" y="13537"/>
                  <a:pt x="193549" y="10124"/>
                  <a:pt x="200090" y="6386"/>
                </a:cubicBezTo>
                <a:cubicBezTo>
                  <a:pt x="202119" y="5226"/>
                  <a:pt x="204171" y="4088"/>
                  <a:pt x="206073" y="2730"/>
                </a:cubicBezTo>
                <a:cubicBezTo>
                  <a:pt x="207125" y="1979"/>
                  <a:pt x="202749" y="2028"/>
                  <a:pt x="202749" y="736"/>
                </a:cubicBezTo>
                <a:cubicBezTo>
                  <a:pt x="202749" y="-593"/>
                  <a:pt x="205503" y="242"/>
                  <a:pt x="206737" y="736"/>
                </a:cubicBezTo>
                <a:cubicBezTo>
                  <a:pt x="210106" y="2084"/>
                  <a:pt x="209064" y="7743"/>
                  <a:pt x="209064" y="113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2" name="Google Shape;372;p55"/>
          <p:cNvSpPr txBox="1"/>
          <p:nvPr/>
        </p:nvSpPr>
        <p:spPr>
          <a:xfrm>
            <a:off x="349000" y="4752950"/>
            <a:ext cx="4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Медленно, не используем маски во время обучения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378" name="Google Shape;3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6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6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6"/>
          <p:cNvSpPr/>
          <p:nvPr/>
        </p:nvSpPr>
        <p:spPr>
          <a:xfrm>
            <a:off x="1610379" y="2467875"/>
            <a:ext cx="342075" cy="676125"/>
          </a:xfrm>
          <a:custGeom>
            <a:rect b="b" l="l" r="r" t="t"/>
            <a:pathLst>
              <a:path extrusionOk="0" h="27045" w="13683">
                <a:moveTo>
                  <a:pt x="1728" y="7313"/>
                </a:moveTo>
                <a:cubicBezTo>
                  <a:pt x="3198" y="11729"/>
                  <a:pt x="2524" y="16757"/>
                  <a:pt x="1395" y="21272"/>
                </a:cubicBezTo>
                <a:cubicBezTo>
                  <a:pt x="935" y="23112"/>
                  <a:pt x="-967" y="26076"/>
                  <a:pt x="730" y="26923"/>
                </a:cubicBezTo>
                <a:cubicBezTo>
                  <a:pt x="1706" y="27411"/>
                  <a:pt x="2652" y="25807"/>
                  <a:pt x="3722" y="25593"/>
                </a:cubicBezTo>
                <a:cubicBezTo>
                  <a:pt x="6889" y="24959"/>
                  <a:pt x="11808" y="25043"/>
                  <a:pt x="12696" y="21937"/>
                </a:cubicBezTo>
                <a:cubicBezTo>
                  <a:pt x="14127" y="16930"/>
                  <a:pt x="12696" y="11522"/>
                  <a:pt x="12696" y="6315"/>
                </a:cubicBezTo>
                <a:cubicBezTo>
                  <a:pt x="12696" y="4210"/>
                  <a:pt x="14801" y="0"/>
                  <a:pt x="12696" y="0"/>
                </a:cubicBezTo>
                <a:cubicBezTo>
                  <a:pt x="8663" y="0"/>
                  <a:pt x="5909" y="4461"/>
                  <a:pt x="3057" y="731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Google Shape;382;p56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3" name="Google Shape;383;p56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" name="Google Shape;384;p56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Google Shape;385;p56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Google Shape;386;p56"/>
          <p:cNvSpPr/>
          <p:nvPr/>
        </p:nvSpPr>
        <p:spPr>
          <a:xfrm>
            <a:off x="1786525" y="1613123"/>
            <a:ext cx="4802800" cy="854750"/>
          </a:xfrm>
          <a:custGeom>
            <a:rect b="b" l="l" r="r" t="t"/>
            <a:pathLst>
              <a:path extrusionOk="0" h="34190" w="192112">
                <a:moveTo>
                  <a:pt x="0" y="34190"/>
                </a:moveTo>
                <a:cubicBezTo>
                  <a:pt x="4073" y="22985"/>
                  <a:pt x="17587" y="17585"/>
                  <a:pt x="28251" y="12254"/>
                </a:cubicBezTo>
                <a:cubicBezTo>
                  <a:pt x="61549" y="-4393"/>
                  <a:pt x="102598" y="-500"/>
                  <a:pt x="139597" y="3612"/>
                </a:cubicBezTo>
                <a:cubicBezTo>
                  <a:pt x="149338" y="4695"/>
                  <a:pt x="159749" y="4545"/>
                  <a:pt x="168514" y="8930"/>
                </a:cubicBezTo>
                <a:cubicBezTo>
                  <a:pt x="174807" y="12078"/>
                  <a:pt x="180274" y="16660"/>
                  <a:pt x="186129" y="20563"/>
                </a:cubicBezTo>
                <a:cubicBezTo>
                  <a:pt x="187770" y="21657"/>
                  <a:pt x="189243" y="22986"/>
                  <a:pt x="190783" y="24219"/>
                </a:cubicBezTo>
                <a:cubicBezTo>
                  <a:pt x="191337" y="24662"/>
                  <a:pt x="192112" y="21848"/>
                  <a:pt x="192112" y="22557"/>
                </a:cubicBezTo>
                <a:cubicBezTo>
                  <a:pt x="192112" y="24830"/>
                  <a:pt x="189615" y="26823"/>
                  <a:pt x="187459" y="275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7" name="Google Shape;387;p56"/>
          <p:cNvSpPr/>
          <p:nvPr/>
        </p:nvSpPr>
        <p:spPr>
          <a:xfrm>
            <a:off x="2343250" y="2544737"/>
            <a:ext cx="332000" cy="618100"/>
          </a:xfrm>
          <a:custGeom>
            <a:rect b="b" l="l" r="r" t="t"/>
            <a:pathLst>
              <a:path extrusionOk="0" h="24724" w="13280">
                <a:moveTo>
                  <a:pt x="0" y="8227"/>
                </a:moveTo>
                <a:cubicBezTo>
                  <a:pt x="1041" y="11874"/>
                  <a:pt x="1329" y="15735"/>
                  <a:pt x="1329" y="19528"/>
                </a:cubicBezTo>
                <a:cubicBezTo>
                  <a:pt x="1329" y="21190"/>
                  <a:pt x="-53" y="23591"/>
                  <a:pt x="1329" y="24513"/>
                </a:cubicBezTo>
                <a:cubicBezTo>
                  <a:pt x="2531" y="25314"/>
                  <a:pt x="3858" y="23090"/>
                  <a:pt x="4985" y="22187"/>
                </a:cubicBezTo>
                <a:cubicBezTo>
                  <a:pt x="7338" y="20303"/>
                  <a:pt x="11345" y="19728"/>
                  <a:pt x="12298" y="16869"/>
                </a:cubicBezTo>
                <a:cubicBezTo>
                  <a:pt x="13561" y="13079"/>
                  <a:pt x="12962" y="8898"/>
                  <a:pt x="12962" y="4903"/>
                </a:cubicBezTo>
                <a:cubicBezTo>
                  <a:pt x="12962" y="3458"/>
                  <a:pt x="13832" y="1384"/>
                  <a:pt x="12630" y="582"/>
                </a:cubicBezTo>
                <a:cubicBezTo>
                  <a:pt x="8897" y="-1908"/>
                  <a:pt x="4502" y="4722"/>
                  <a:pt x="1329" y="7895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" name="Google Shape;388;p56"/>
          <p:cNvSpPr/>
          <p:nvPr/>
        </p:nvSpPr>
        <p:spPr>
          <a:xfrm>
            <a:off x="2575900" y="2732002"/>
            <a:ext cx="5233125" cy="1406250"/>
          </a:xfrm>
          <a:custGeom>
            <a:rect b="b" l="l" r="r" t="t"/>
            <a:pathLst>
              <a:path extrusionOk="0" h="56250" w="209325">
                <a:moveTo>
                  <a:pt x="0" y="15693"/>
                </a:moveTo>
                <a:cubicBezTo>
                  <a:pt x="0" y="21540"/>
                  <a:pt x="3950" y="27076"/>
                  <a:pt x="7977" y="31315"/>
                </a:cubicBezTo>
                <a:cubicBezTo>
                  <a:pt x="24896" y="49124"/>
                  <a:pt x="52965" y="57948"/>
                  <a:pt x="77444" y="55910"/>
                </a:cubicBezTo>
                <a:cubicBezTo>
                  <a:pt x="92494" y="54657"/>
                  <a:pt x="106904" y="48533"/>
                  <a:pt x="120652" y="42283"/>
                </a:cubicBezTo>
                <a:cubicBezTo>
                  <a:pt x="140266" y="33367"/>
                  <a:pt x="161046" y="26989"/>
                  <a:pt x="180147" y="17022"/>
                </a:cubicBezTo>
                <a:cubicBezTo>
                  <a:pt x="186826" y="13537"/>
                  <a:pt x="193549" y="10124"/>
                  <a:pt x="200090" y="6386"/>
                </a:cubicBezTo>
                <a:cubicBezTo>
                  <a:pt x="202119" y="5226"/>
                  <a:pt x="204171" y="4088"/>
                  <a:pt x="206073" y="2730"/>
                </a:cubicBezTo>
                <a:cubicBezTo>
                  <a:pt x="207125" y="1979"/>
                  <a:pt x="202749" y="2028"/>
                  <a:pt x="202749" y="736"/>
                </a:cubicBezTo>
                <a:cubicBezTo>
                  <a:pt x="202749" y="-593"/>
                  <a:pt x="205503" y="242"/>
                  <a:pt x="206737" y="736"/>
                </a:cubicBezTo>
                <a:cubicBezTo>
                  <a:pt x="210106" y="2084"/>
                  <a:pt x="209064" y="7743"/>
                  <a:pt x="209064" y="113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Google Shape;389;p56"/>
          <p:cNvSpPr txBox="1"/>
          <p:nvPr/>
        </p:nvSpPr>
        <p:spPr>
          <a:xfrm>
            <a:off x="349000" y="4752950"/>
            <a:ext cx="4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Медленно, не используем маски во время обучения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- end2end</a:t>
            </a:r>
            <a:endParaRPr/>
          </a:p>
        </p:txBody>
      </p:sp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625"/>
            <a:ext cx="8839204" cy="277088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7"/>
          <p:cNvSpPr txBox="1"/>
          <p:nvPr/>
        </p:nvSpPr>
        <p:spPr>
          <a:xfrm>
            <a:off x="1512300" y="4395650"/>
            <a:ext cx="4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 – per pixel cross entropy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402" name="Google Shape;4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50" y="787425"/>
            <a:ext cx="648844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- лосс и проблемы</a:t>
            </a:r>
            <a:endParaRPr/>
          </a:p>
        </p:txBody>
      </p:sp>
      <p:sp>
        <p:nvSpPr>
          <p:cNvPr id="408" name="Google Shape;40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кросентропия (попикселная класификация)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может быть довольно unbalanced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какой то момент вы умеете хорошо решать задачу так что важны становятся границы - а оно не отбалансено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iou и дифф версии этого </a:t>
            </a:r>
            <a:endParaRPr/>
          </a:p>
        </p:txBody>
      </p:sp>
      <p:pic>
        <p:nvPicPr>
          <p:cNvPr id="409" name="Google Shape;4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700" y="2476675"/>
            <a:ext cx="3048600" cy="23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 делать?</a:t>
            </a:r>
            <a:endParaRPr/>
          </a:p>
        </p:txBody>
      </p:sp>
      <p:sp>
        <p:nvSpPr>
          <p:cNvPr id="415" name="Google Shape;41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надо изобретать велосипед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берете резнет50 или резнекст50 ; это даст вам хороший бейзлайн 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на ембединг девайсе - посмотреть не лезут ли пункт выше )) если нет то посмотреть более компактные версии (резнет34 и т д) и мобайл архитектуры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сегментации - ищите кто решал похожую задачу ; хорошим бейзлайном будет взять резнет50, накинуть скип слоев и декодера и обучить unet лайк модель ; если ваш датасет ок - то все будет норм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 делать x2?</a:t>
            </a:r>
            <a:endParaRPr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сегментация дорогая, че делать?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размечаем часть картинок, обучайте модель, сегментируйте с heavy агументациями, аггрегируйте маску - смотрим глазами , мб через это вы получите бесплатно еще кучу примеров + можно выделить то что плохо работало отправить на доразметку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обучаем новую модель на новых данных, повторяем процесс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через пару итераций датасет будет разумного качества чтоб показать какое то решение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!!! обычн это не очень работает в традиционном мл, я пробовал !!! но в дл вы часто можете делать себе данные сами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</a:t>
            </a:r>
            <a:r>
              <a:rPr lang="ru"/>
              <a:t>onv networks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6224400" y="4789500"/>
            <a:ext cx="276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https://poloclub.github.io/cnn-explainer/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199" cy="292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427" name="Google Shape;42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части про архитектуры многие картинки из курса по compvision michigan university </a:t>
            </a:r>
            <a:r>
              <a:rPr lang="ru" sz="1100" u="sng">
                <a:solidFill>
                  <a:schemeClr val="hlink"/>
                </a:solidFill>
                <a:hlinkClick r:id="rId3"/>
              </a:rPr>
              <a:t>https://www.youtube.com/watch?v=XaZIlVrIO-Q&amp;t=3282s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есть вопросы можно мне написать в телеграмме @vladgl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Network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Мало весов в конволюциях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Хорошая структурная регуляризация и переиспользование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Как то работает, не надо руками крафтить фичи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Много весов в dense слоях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Работаем с фиксированным размером входа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 таком виде - плохо обучалось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Исторически до gpu было оч медленно :)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Нужно много размеченных данных, даже простая архитектура - </a:t>
            </a:r>
            <a:r>
              <a:rPr lang="ru"/>
              <a:t>вычислительно</a:t>
            </a:r>
            <a:r>
              <a:rPr lang="ru"/>
              <a:t> довольно тяжелая на старом железе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cuda вычисления двинули это все в массы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еще инпут картинки фиксированного размера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это можно решить какими то трюками :)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плохо учится - частично обсудим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инициализация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нормализация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затухание градиентов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 про градиенты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63961" l="0" r="0" t="0"/>
          <a:stretch/>
        </p:blipFill>
        <p:spPr>
          <a:xfrm>
            <a:off x="1598300" y="942425"/>
            <a:ext cx="6163376" cy="13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863" y="2146249"/>
            <a:ext cx="6706251" cy="251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224700" y="4665475"/>
            <a:ext cx="89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большом массиве данных получилось обучить convnet, до этого - игрушечные задачи вроде mnist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